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38f8febc0114fdc" /><Relationship Type="http://schemas.openxmlformats.org/officeDocument/2006/relationships/extended-properties" Target="/docProps/app.xml" Id="R3b6b516674244bad" /><Relationship Type="http://schemas.openxmlformats.org/officeDocument/2006/relationships/officeDocument" Target="/ppt/presentation.xml" Id="Rd90163a4fb874c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700b2823cc48b5"/>
  </p:sldMasterIdLst>
  <p:notesMasterIdLst>
    <p:notesMasterId xmlns:r="http://schemas.openxmlformats.org/officeDocument/2006/relationships" r:id="R6181243bd3c9421e"/>
  </p:notesMasterIdLst>
  <p:sldIdLst>
    <p:sldId xmlns:r="http://schemas.openxmlformats.org/officeDocument/2006/relationships" id="256" r:id="R65735a6b16e348cb"/>
    <p:sldId xmlns:r="http://schemas.openxmlformats.org/officeDocument/2006/relationships" id="257" r:id="Rc1e6068b796f44cc"/>
    <p:sldId xmlns:r="http://schemas.openxmlformats.org/officeDocument/2006/relationships" id="258" r:id="Rba3afcd929dc4fee"/>
    <p:sldId xmlns:r="http://schemas.openxmlformats.org/officeDocument/2006/relationships" id="259" r:id="Rc3fc755f692048cb"/>
    <p:sldId xmlns:r="http://schemas.openxmlformats.org/officeDocument/2006/relationships" id="260" r:id="Rd1563e0834f9497a"/>
    <p:sldId xmlns:r="http://schemas.openxmlformats.org/officeDocument/2006/relationships" id="261" r:id="R30ccdadb61054d63"/>
    <p:sldId xmlns:r="http://schemas.openxmlformats.org/officeDocument/2006/relationships" id="262" r:id="R7fde64cfd6e04938"/>
    <p:sldId xmlns:r="http://schemas.openxmlformats.org/officeDocument/2006/relationships" id="263" r:id="Rec3d42846ba84fd6"/>
    <p:sldId xmlns:r="http://schemas.openxmlformats.org/officeDocument/2006/relationships" id="264" r:id="R4f07adb9951c4052"/>
    <p:sldId xmlns:r="http://schemas.openxmlformats.org/officeDocument/2006/relationships" id="265" r:id="R7a5f1bda459c46b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9935511ed394d9d" /><Relationship Type="http://schemas.openxmlformats.org/officeDocument/2006/relationships/slideMaster" Target="/ppt/slideMasters/slideMaster1.xml" Id="R33700b2823cc48b5" /><Relationship Type="http://schemas.openxmlformats.org/officeDocument/2006/relationships/notesMaster" Target="/ppt/notesMasters/notesMaster1.xml" Id="R6181243bd3c9421e" /><Relationship Type="http://schemas.openxmlformats.org/officeDocument/2006/relationships/presProps" Target="/ppt/presProps.xml" Id="R61962197aaa6439a" /><Relationship Type="http://schemas.openxmlformats.org/officeDocument/2006/relationships/tableStyles" Target="/ppt/tableStyles.xml" Id="R6a099a81f6c94462" /><Relationship Type="http://schemas.openxmlformats.org/officeDocument/2006/relationships/slide" Target="/ppt/slides/slide1.xml" Id="R65735a6b16e348cb" /><Relationship Type="http://schemas.openxmlformats.org/officeDocument/2006/relationships/slide" Target="/ppt/slides/slide2.xml" Id="Rc1e6068b796f44cc" /><Relationship Type="http://schemas.openxmlformats.org/officeDocument/2006/relationships/slide" Target="/ppt/slides/slide3.xml" Id="Rba3afcd929dc4fee" /><Relationship Type="http://schemas.openxmlformats.org/officeDocument/2006/relationships/slide" Target="/ppt/slides/slide4.xml" Id="Rc3fc755f692048cb" /><Relationship Type="http://schemas.openxmlformats.org/officeDocument/2006/relationships/slide" Target="/ppt/slides/slide5.xml" Id="Rd1563e0834f9497a" /><Relationship Type="http://schemas.openxmlformats.org/officeDocument/2006/relationships/slide" Target="/ppt/slides/slide6.xml" Id="R30ccdadb61054d63" /><Relationship Type="http://schemas.openxmlformats.org/officeDocument/2006/relationships/slide" Target="/ppt/slides/slide7.xml" Id="R7fde64cfd6e04938" /><Relationship Type="http://schemas.openxmlformats.org/officeDocument/2006/relationships/slide" Target="/ppt/slides/slide8.xml" Id="Rec3d42846ba84fd6" /><Relationship Type="http://schemas.openxmlformats.org/officeDocument/2006/relationships/slide" Target="/ppt/slides/slide9.xml" Id="R4f07adb9951c4052" /><Relationship Type="http://schemas.openxmlformats.org/officeDocument/2006/relationships/slide" Target="/ppt/slides/slide10.xml" Id="R7a5f1bda459c46b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160ed029d9b481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e49149f62724817" /><Relationship Type="http://schemas.openxmlformats.org/officeDocument/2006/relationships/notesMaster" Target="/ppt/notesMasters/notesMaster1.xml" Id="R18c47460c286499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65b9dcfa7c6470e" /><Relationship Type="http://schemas.openxmlformats.org/officeDocument/2006/relationships/notesMaster" Target="/ppt/notesMasters/notesMaster1.xml" Id="Ree457b4fed4a407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96af6767e70453c" /><Relationship Type="http://schemas.openxmlformats.org/officeDocument/2006/relationships/notesMaster" Target="/ppt/notesMasters/notesMaster1.xml" Id="R1b2792ab938344e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735f2c0e08142a4" /><Relationship Type="http://schemas.openxmlformats.org/officeDocument/2006/relationships/notesMaster" Target="/ppt/notesMasters/notesMaster1.xml" Id="R77bad90192004b5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ae75933bdae49d5" /><Relationship Type="http://schemas.openxmlformats.org/officeDocument/2006/relationships/notesMaster" Target="/ppt/notesMasters/notesMaster1.xml" Id="Rf3cc95b10ce9410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8def850fbb94f29" /><Relationship Type="http://schemas.openxmlformats.org/officeDocument/2006/relationships/notesMaster" Target="/ppt/notesMasters/notesMaster1.xml" Id="R7f05b42d1bbc4e3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e70c9f04016406f" /><Relationship Type="http://schemas.openxmlformats.org/officeDocument/2006/relationships/notesMaster" Target="/ppt/notesMasters/notesMaster1.xml" Id="Rfc458962550a4cd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0cd3948570e4b76" /><Relationship Type="http://schemas.openxmlformats.org/officeDocument/2006/relationships/notesMaster" Target="/ppt/notesMasters/notesMaster1.xml" Id="R850e55dd2855461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c9c2131a85e481e" /><Relationship Type="http://schemas.openxmlformats.org/officeDocument/2006/relationships/notesMaster" Target="/ppt/notesMasters/notesMaster1.xml" Id="R2eb656edcdb74d9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aeb2b8b30b842ac" /><Relationship Type="http://schemas.openxmlformats.org/officeDocument/2006/relationships/notesMaster" Target="/ppt/notesMasters/notesMaster1.xml" Id="R1ecf392f5104413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ca0d20af74d9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967e7a78b9042b0" /><Relationship Type="http://schemas.openxmlformats.org/officeDocument/2006/relationships/slideLayout" Target="/ppt/slideLayouts/slideLayout1.xml" Id="Rab91f8985aeb4c7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91f8985aeb4c7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6cf77aa0d42bc" /><Relationship Type="http://schemas.openxmlformats.org/officeDocument/2006/relationships/image" Target="/ppt/media/image.png" Id="R167566de1c3447da" /><Relationship Type="http://schemas.openxmlformats.org/officeDocument/2006/relationships/notesSlide" Target="/ppt/notesSlides/notesSlide1.xml" Id="R1b27dbcc46f245a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f7e47bf77427f" /><Relationship Type="http://schemas.openxmlformats.org/officeDocument/2006/relationships/image" Target="/ppt/media/image10.png" Id="R237fca54380b4e03" /><Relationship Type="http://schemas.openxmlformats.org/officeDocument/2006/relationships/notesSlide" Target="/ppt/notesSlides/notesSlide10.xml" Id="R78cc37b2aefa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073038bbb4fa4" /><Relationship Type="http://schemas.openxmlformats.org/officeDocument/2006/relationships/image" Target="/ppt/media/image2.png" Id="Rfb02d95831104600" /><Relationship Type="http://schemas.openxmlformats.org/officeDocument/2006/relationships/notesSlide" Target="/ppt/notesSlides/notesSlide2.xml" Id="R7e3953ceb78f4e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c1037254646c7" /><Relationship Type="http://schemas.openxmlformats.org/officeDocument/2006/relationships/image" Target="/ppt/media/image3.png" Id="Re5cc32bd370d4db7" /><Relationship Type="http://schemas.openxmlformats.org/officeDocument/2006/relationships/notesSlide" Target="/ppt/notesSlides/notesSlide3.xml" Id="R41448317b4f142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e9fc1d8fe4f9d" /><Relationship Type="http://schemas.openxmlformats.org/officeDocument/2006/relationships/image" Target="/ppt/media/image4.png" Id="Rab6a6587503c478e" /><Relationship Type="http://schemas.openxmlformats.org/officeDocument/2006/relationships/notesSlide" Target="/ppt/notesSlides/notesSlide4.xml" Id="R291015628ef245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a981e5ffa434d" /><Relationship Type="http://schemas.openxmlformats.org/officeDocument/2006/relationships/image" Target="/ppt/media/image5.png" Id="R72f3561405c34c6b" /><Relationship Type="http://schemas.openxmlformats.org/officeDocument/2006/relationships/notesSlide" Target="/ppt/notesSlides/notesSlide5.xml" Id="R9fd2ffe72b2a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4897cf5994b4d" /><Relationship Type="http://schemas.openxmlformats.org/officeDocument/2006/relationships/image" Target="/ppt/media/image6.png" Id="R7c72784ae4364b02" /><Relationship Type="http://schemas.openxmlformats.org/officeDocument/2006/relationships/notesSlide" Target="/ppt/notesSlides/notesSlide6.xml" Id="Rb67b70192fa349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63f5039ab4ccc" /><Relationship Type="http://schemas.openxmlformats.org/officeDocument/2006/relationships/image" Target="/ppt/media/image7.png" Id="Rc84194d0a0e34996" /><Relationship Type="http://schemas.openxmlformats.org/officeDocument/2006/relationships/notesSlide" Target="/ppt/notesSlides/notesSlide7.xml" Id="R5635a2fbf977435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7906531704e54" /><Relationship Type="http://schemas.openxmlformats.org/officeDocument/2006/relationships/image" Target="/ppt/media/image8.png" Id="R9893b92910ea4a9f" /><Relationship Type="http://schemas.openxmlformats.org/officeDocument/2006/relationships/notesSlide" Target="/ppt/notesSlides/notesSlide8.xml" Id="R8dfd585717d0404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38ee0a60a4acf" /><Relationship Type="http://schemas.openxmlformats.org/officeDocument/2006/relationships/image" Target="/ppt/media/image9.png" Id="R77f70033f2e24b12" /><Relationship Type="http://schemas.openxmlformats.org/officeDocument/2006/relationships/notesSlide" Target="/ppt/notesSlides/notesSlide9.xml" Id="R8550bfa27421451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7566de1c3447da"/>
          <a:stretch xmlns:a="http://schemas.openxmlformats.org/drawingml/2006/main"/>
        </p:blipFill>
        <p:spPr>
          <a:xfrm xmlns:a="http://schemas.openxmlformats.org/drawingml/2006/main">
            <a:off x="666750" y="1071563"/>
            <a:ext cx="3143250" cy="471487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77482F1-4FD8-477A-AA15-27B1603AB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047875"/>
            <a:ext cx="66675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Area Manager Briefing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0D0EAF1-63E1-44AE-852D-675D49554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952750"/>
            <a:ext cx="1952625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410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090DCAA-22AE-440F-A8B3-F0C27709A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3337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Monday trading review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30B202-1317-4E3E-87ED-E1B79B71E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848100"/>
            <a:ext cx="619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Area 6, the training gap and the Perth sales decline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29F135D-F261-48BC-A505-FC575D788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4953000"/>
            <a:ext cx="2095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29 June 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D75CC2-AFBD-4702-9B45-99E7A8185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5238750"/>
            <a:ext cx="2952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Mo, GM Retail Operations</a:t>
            </a:r>
          </a:p>
        </p:txBody>
      </p:sp>
    </p:spTree>
    <p:extLst>
      <p:ext uri="{BB962C8B-B14F-4D97-AF65-F5344CB8AC3E}">
        <p14:creationId xmlns:p14="http://schemas.microsoft.com/office/powerpoint/2010/main" val="205568057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8A0E247-AB03-4C73-8FD7-71B013983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NEXT STEPS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AF1D6BD-6867-4A02-BF09-D93B0A254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9715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410"/>
          </a:solidFill>
          <a:ln xmlns:a="http://schemas.openxmlformats.org/drawingml/2006/main" w="0">
            <a:noFill/>
          </a:ln>
        </p:spPr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7fca54380b4e03"/>
          <a:stretch xmlns:a="http://schemas.openxmlformats.org/drawingml/2006/main"/>
        </p:blipFill>
        <p:spPr>
          <a:xfrm xmlns:a="http://schemas.openxmlformats.org/drawingml/2006/main">
            <a:off x="10706100" y="171450"/>
            <a:ext cx="685800" cy="10287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A14583-6A6B-4751-9686-650F55CF2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3143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SIPSTER RETAIL OPERATIONS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5868DC-CE27-4516-B894-0C4BDC241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48425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750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91E0098-E683-43D2-A11A-ED168A77A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981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Three decisions leave the meeting with owners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B7C522-82FD-4E72-84FE-B005A69C8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90750"/>
            <a:ext cx="103822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D9"/>
            </a:solidFill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92F19F-5B5E-461E-9564-34AB77AAC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23812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4B4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0D82DBF-D5B4-4829-98DC-9EB40F6A4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2428875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33D90B0-4DC1-4D04-B0BB-7AD883FAF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333625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Area 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E3B82B1-59AF-4AE0-9F83-BCDC8B19F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600325"/>
            <a:ext cx="904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Written roster confirmation this week. Spot check in three weeks.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899A84-CCAF-4576-B22C-5FC6D2279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90875"/>
            <a:ext cx="103822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D9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4963048-4EFD-4322-9930-88937059E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338137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7410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113B46-38F6-4ACF-A137-1CAAEC583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34290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EDB87C3-3B16-4E8F-B23E-EEAA3157E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33375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Area 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985B546-CF91-4A1A-A40D-3448B5AA9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600450"/>
            <a:ext cx="904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Pause or resource decision before the 15 September board paper.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73177C8-2288-4A5E-A580-DBAE2F3EF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91000"/>
            <a:ext cx="103822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D9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257EB17-EB2D-4479-917D-54DBCF095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43815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A78"/>
          </a:solidFill>
          <a:ln xmlns:a="http://schemas.openxmlformats.org/drawingml/2006/main" w="0">
            <a:noFill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03BF61-F3DB-4819-B807-0B414CB01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4429125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914A40E-8C25-47C9-A2F6-665258D2B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333875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Perth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9623492-762A-4DC1-A40C-ABEF44DD3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600575"/>
            <a:ext cx="904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WA owner assigned before next Monday's pack.</a:t>
            </a:r>
          </a:p>
        </p:txBody>
      </p:sp>
    </p:spTree>
    <p:extLst>
      <p:ext uri="{BB962C8B-B14F-4D97-AF65-F5344CB8AC3E}">
        <p14:creationId xmlns:p14="http://schemas.microsoft.com/office/powerpoint/2010/main" val="36763089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D83496D-23CB-40AE-86F6-3A63C44B3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HEADLINE NUMBER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0A0B46D-3803-4469-AAF2-8C7AE855D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9715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410"/>
          </a:solidFill>
          <a:ln xmlns:a="http://schemas.openxmlformats.org/drawingml/2006/main" w="0">
            <a:noFill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02d95831104600"/>
          <a:stretch xmlns:a="http://schemas.openxmlformats.org/drawingml/2006/main"/>
        </p:blipFill>
        <p:spPr>
          <a:xfrm xmlns:a="http://schemas.openxmlformats.org/drawingml/2006/main">
            <a:off x="10706100" y="171450"/>
            <a:ext cx="685800" cy="10287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F4961E7-BAC8-4386-9931-37A1487A6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3143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SIPSTER RETAIL OPERATIONS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10087C-12D2-40DE-8E6A-3AC2AA1F7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48425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750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2D8A89-F85D-4656-8706-C68AFAFE8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981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The $320,000 labour flag combines two problems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E0ED77-2D59-4054-A857-164BF5E64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33625"/>
            <a:ext cx="4762500" cy="23812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D9"/>
            </a:solidFill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77EEC2A-960C-4E40-BC03-2A2CD5C57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33625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4B4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E03333-CC4F-4199-A110-62BF05CBC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505075"/>
            <a:ext cx="434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D94B4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94B43"/>
                </a:solidFill>
                <a:latin typeface="Arial"/>
                <a:ea typeface="Arial"/>
                <a:cs typeface="Arial"/>
              </a:rPr>
              <a:t>AREA 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D545598-C4F8-43FB-981F-D0CA12DF0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857500"/>
            <a:ext cx="434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$270,000-$290,000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BC4B347-8D3C-418E-963D-E99478379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457575"/>
            <a:ext cx="43434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Over-rostering since 15 February across fifteen stores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C8EDB4B-6B04-42A4-BCAB-A38CC9DDB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333625"/>
            <a:ext cx="4762500" cy="23812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D9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E040F8-E033-4B16-A84D-550C56B65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333625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410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020F829-4F12-4DB4-853A-B516B4758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505075"/>
            <a:ext cx="434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FF7410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7410"/>
                </a:solidFill>
                <a:latin typeface="Arial"/>
                <a:ea typeface="Arial"/>
                <a:cs typeface="Arial"/>
              </a:rPr>
              <a:t>TRAINING GAP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0A843AA-D12B-4AB3-A5AB-79CAF1955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857500"/>
            <a:ext cx="434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$12,000-$15,000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C6800F-5E5E-433E-9B1C-1A4C3E1CB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457575"/>
            <a:ext cx="43434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Fourteen stores with a separate training and turnover issue</a:t>
            </a:r>
          </a:p>
        </p:txBody>
      </p:sp>
    </p:spTree>
    <p:extLst>
      <p:ext uri="{BB962C8B-B14F-4D97-AF65-F5344CB8AC3E}">
        <p14:creationId xmlns:p14="http://schemas.microsoft.com/office/powerpoint/2010/main" val="47295172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D35DE72-A9AB-4E01-93F9-EE6E73D97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AREA 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FABBE0-FB0E-48FB-8092-4C0BA1938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9715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410"/>
          </a:solidFill>
          <a:ln xmlns:a="http://schemas.openxmlformats.org/drawingml/2006/main" w="0">
            <a:noFill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cc32bd370d4db7"/>
          <a:stretch xmlns:a="http://schemas.openxmlformats.org/drawingml/2006/main"/>
        </p:blipFill>
        <p:spPr>
          <a:xfrm xmlns:a="http://schemas.openxmlformats.org/drawingml/2006/main">
            <a:off x="10706100" y="171450"/>
            <a:ext cx="685800" cy="10287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D49AFA9-7CCE-4AD2-928B-75198BE42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3143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SIPSTER RETAIL OPERATIONS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A5A417A-6C91-4922-92BE-CB792F9A5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48425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750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214FF1C-5BF6-4D85-8454-34D4A3BC1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981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Area 6 accounts for nearly all of the flagged cost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9211520-E304-4745-898D-04383C9CA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81250"/>
            <a:ext cx="43815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4650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$270-290k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8280998-4FDA-4F1A-BF3D-EB99D04DD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81375"/>
            <a:ext cx="4000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Annual over-rostering cost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CD5D2D-8D11-461B-BD0C-809CA6017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2143125"/>
            <a:ext cx="95250" cy="2667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410"/>
          </a:solidFill>
          <a:ln xmlns:a="http://schemas.openxmlformats.org/drawingml/2006/main" w="0">
            <a:noFill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1A8E072-40CC-4641-AD67-781343BA7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33625"/>
            <a:ext cx="400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Fifteen stores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1682427-A4FA-4B6B-8BCE-1FA2D86F5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095625"/>
            <a:ext cx="400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One Area Manager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A1D6DC-9EAF-4845-A41B-3D2056C64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57625"/>
            <a:ext cx="447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Common start date: 15 February</a:t>
            </a:r>
          </a:p>
        </p:txBody>
      </p:sp>
    </p:spTree>
    <p:extLst>
      <p:ext uri="{BB962C8B-B14F-4D97-AF65-F5344CB8AC3E}">
        <p14:creationId xmlns:p14="http://schemas.microsoft.com/office/powerpoint/2010/main" val="171091379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1B68314-FA46-4C02-9EFD-1B7D718F6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CLAIM AND FIELD CHECK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10AC52-61A2-462D-A712-9C47547A9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9715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410"/>
          </a:solidFill>
          <a:ln xmlns:a="http://schemas.openxmlformats.org/drawingml/2006/main" w="0">
            <a:noFill/>
          </a:ln>
        </p:spPr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6a6587503c478e"/>
          <a:stretch xmlns:a="http://schemas.openxmlformats.org/drawingml/2006/main"/>
        </p:blipFill>
        <p:spPr>
          <a:xfrm xmlns:a="http://schemas.openxmlformats.org/drawingml/2006/main">
            <a:off x="10706100" y="171450"/>
            <a:ext cx="685800" cy="10287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1B7EE3-29CA-4B77-95D5-6A682308A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3143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SIPSTER RETAIL OPERATIONS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DCAAB5-B5D1-4CC0-A3E6-1C013F0B9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48425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750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E606CED-EF24-4F04-947F-E99842D1D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981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The roster change has not reached the system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379E595-4A0D-47E1-BE01-3BAC21BE1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90750"/>
            <a:ext cx="103822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D9"/>
            </a:solidFill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67AC427-ABC9-43CE-9941-3D7FA3C60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23812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7410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EE0C6F0-04BF-494E-851F-0D86527A9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2428875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80A17A6-6B42-4687-917F-2990AEB78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333625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Verbal update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22EEE0-6AFF-40D8-94C9-E4104EE5A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600325"/>
            <a:ext cx="904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Area 6 reported that the change was bedded in.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2AEEAB-AE61-47B0-B34A-DD60ED875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90875"/>
            <a:ext cx="103822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D9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032E9DB-B5EF-4AED-A320-E27DC6C84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338137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A78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71DB96-28D5-443B-8CD8-E8B1E19BC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34290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D4DE1D-9071-4DB9-83F6-D2D5F624A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33375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Field check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6795B17-0BE4-4F7A-829A-E9878A279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600450"/>
            <a:ext cx="904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An unannounced Fairfield visit found the old headcount still running.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77B6341-CF70-4407-8CF2-65EDFE750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91000"/>
            <a:ext cx="103822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D9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055B4B5-D7A5-42FC-A298-06208C264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43815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4B43"/>
          </a:solidFill>
          <a:ln xmlns:a="http://schemas.openxmlformats.org/drawingml/2006/main" w="0">
            <a:noFill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7AD6A01-E7CE-420C-86AC-FA06FDF47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4429125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39B2B05-7F4F-4284-B3B1-B0AC63D70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333875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System confirmation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2ADEAFE-0B14-4FDB-8186-F2B650682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600575"/>
            <a:ext cx="904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The March roster directive had not reached the store roster.</a:t>
            </a:r>
          </a:p>
        </p:txBody>
      </p:sp>
    </p:spTree>
    <p:extLst>
      <p:ext uri="{BB962C8B-B14F-4D97-AF65-F5344CB8AC3E}">
        <p14:creationId xmlns:p14="http://schemas.microsoft.com/office/powerpoint/2010/main" val="44388090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D264DD6-F3AB-4B13-B338-6010ED267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TRAINING GAP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F5E2047-7B64-4813-9EAA-C365F837E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9715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410"/>
          </a:solidFill>
          <a:ln xmlns:a="http://schemas.openxmlformats.org/drawingml/2006/main" w="0">
            <a:noFill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f3561405c34c6b"/>
          <a:stretch xmlns:a="http://schemas.openxmlformats.org/drawingml/2006/main"/>
        </p:blipFill>
        <p:spPr>
          <a:xfrm xmlns:a="http://schemas.openxmlformats.org/drawingml/2006/main">
            <a:off x="10706100" y="171450"/>
            <a:ext cx="685800" cy="10287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85F5C2-E6CD-4E8D-B7AE-FD7D52F17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3143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SIPSTER RETAIL OPERATIONS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DAAED5E-EB35-411B-8F26-BB42D9420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48425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750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101FCEB-4CA2-45F1-B6F0-25FE2B9F9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981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The training issue is smaller and remains unresolved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234608-7FD7-4F22-A42F-403C1FC63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81250"/>
            <a:ext cx="4762500" cy="2238375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D9"/>
            </a:solidFill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5D53BA8-D56C-4552-B651-EAF82F238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81250"/>
            <a:ext cx="66675" cy="2238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410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F94EEF-4FF9-4F0A-AEAF-0CD9FBDA9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552700"/>
            <a:ext cx="434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FF7410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7410"/>
                </a:solidFill>
                <a:latin typeface="Arial"/>
                <a:ea typeface="Arial"/>
                <a:cs typeface="Arial"/>
              </a:rPr>
              <a:t>ANNUAL MARGIN IMPACT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1DFF32C-5BB8-4064-87BF-CD36EC1E9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905125"/>
            <a:ext cx="434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$12,000-$15,000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47EB434-559C-4C16-9A7C-E22EB7698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505200"/>
            <a:ext cx="4343400" cy="981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Across the fourteen affected stores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7772F3A-72A9-4E7F-80B7-423ADBF71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381250"/>
            <a:ext cx="4762500" cy="2238375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D9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D5CB90C-D727-4DEA-9CD6-5A17D3967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381250"/>
            <a:ext cx="66675" cy="2238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8C00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5297821-2B3F-4228-B772-378DD47B3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552700"/>
            <a:ext cx="434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D58C00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58C00"/>
                </a:solidFill>
                <a:latin typeface="Arial"/>
                <a:ea typeface="Arial"/>
                <a:cs typeface="Arial"/>
              </a:rPr>
              <a:t>MONTHLY TURNOVER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A05A6D2-C809-4E0F-8237-241B02060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05125"/>
            <a:ext cx="434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10-13%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05ED8B4-B97E-4078-A897-8C3D59D6F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505200"/>
            <a:ext cx="4343400" cy="981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Across the fourteen stores, versus roughly 10% network-wide</a:t>
            </a:r>
          </a:p>
        </p:txBody>
      </p:sp>
    </p:spTree>
    <p:extLst>
      <p:ext uri="{BB962C8B-B14F-4D97-AF65-F5344CB8AC3E}">
        <p14:creationId xmlns:p14="http://schemas.microsoft.com/office/powerpoint/2010/main" val="734738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4979DB2-28A5-432D-A34C-EAC1AC5BA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PERTH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490622-13DF-44C7-AF53-FBF0AF38C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9715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410"/>
          </a:solidFill>
          <a:ln xmlns:a="http://schemas.openxmlformats.org/drawingml/2006/main" w="0">
            <a:noFill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72784ae4364b02"/>
          <a:stretch xmlns:a="http://schemas.openxmlformats.org/drawingml/2006/main"/>
        </p:blipFill>
        <p:spPr>
          <a:xfrm xmlns:a="http://schemas.openxmlformats.org/drawingml/2006/main">
            <a:off x="10706100" y="171450"/>
            <a:ext cx="685800" cy="10287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69CCD8-6079-4F87-B8FD-14D9A5A24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3143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SIPSTER RETAIL OPERATIONS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055073-76F1-4430-8D14-FBFC1EA9B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48425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750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FCE66C-1317-42FE-A0D2-DA4ECF1B1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981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Thirteen of fifteen Perth stores fell below trend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C228C1D-11BC-45D1-80E3-BC4CAB4F5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286000"/>
            <a:ext cx="4000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400" b="1" i="0">
                <a:solidFill>
                  <a:srgbClr val="FF7410"/>
                </a:solidFill>
                <a:latin typeface="Arial"/>
                <a:ea typeface="Arial"/>
                <a:cs typeface="Arial"/>
              </a:defRPr>
            </a:pPr>
            <a:r>
              <a:rPr sz="5400" b="1" i="0">
                <a:solidFill>
                  <a:srgbClr val="FF7410"/>
                </a:solidFill>
                <a:latin typeface="Arial"/>
                <a:ea typeface="Arial"/>
                <a:cs typeface="Arial"/>
              </a:rPr>
              <a:t>13 / 15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39B6458-CAD8-4B8A-8836-5C0E26882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429000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stores below their four-week trend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B97A8C1-D1A4-4BF0-929E-3137EAB58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381250"/>
            <a:ext cx="4667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The decline spans seven Area Managers. No promotion or calendar event explains the pattern. One WA owner is needed before the meeting.</a:t>
            </a:r>
          </a:p>
        </p:txBody>
      </p:sp>
    </p:spTree>
    <p:extLst>
      <p:ext uri="{BB962C8B-B14F-4D97-AF65-F5344CB8AC3E}">
        <p14:creationId xmlns:p14="http://schemas.microsoft.com/office/powerpoint/2010/main" val="68464133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E16E2FE-2838-4627-8952-58A466EBE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MARGIN OUTSIDE AREA 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00AABB-A8AF-4FFC-8F2A-0EEA0E7B4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9715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410"/>
          </a:solidFill>
          <a:ln xmlns:a="http://schemas.openxmlformats.org/drawingml/2006/main" w="0">
            <a:noFill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84194d0a0e34996"/>
          <a:stretch xmlns:a="http://schemas.openxmlformats.org/drawingml/2006/main"/>
        </p:blipFill>
        <p:spPr>
          <a:xfrm xmlns:a="http://schemas.openxmlformats.org/drawingml/2006/main">
            <a:off x="10706100" y="171450"/>
            <a:ext cx="685800" cy="10287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38BA85E-AAC1-4769-A8F9-D12FEE0BF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3143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SIPSTER RETAIL OPERATIONS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49BB30-27FD-47BF-AE16-89FDAF84D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48425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750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2B8C094-69E6-403F-B219-1534AD117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981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Cost of goods drives two-thirds of the margin gap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97C676-5F9A-4DF2-8F98-7E29B8514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71750"/>
            <a:ext cx="6953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343C"/>
          </a:solidFill>
          <a:ln xmlns:a="http://schemas.openxmlformats.org/drawingml/2006/main" w="0">
            <a:noFill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9079E9A-DBBC-4ED4-A555-5238AD9E6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2571750"/>
            <a:ext cx="34099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410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5B49A6C-AABE-4152-8906-2E32E7652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686050"/>
            <a:ext cx="228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COGS  ~67%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F5870F-EA08-4A8C-A889-1997C38DE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686050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LABOUR  ~33%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582C17D-EDDD-42F9-81F8-C26C64014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476625"/>
            <a:ext cx="5810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$525k annual mix impact plus $337k Thickies input-cost increase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C92C6D8-5175-46B9-9C1D-0DF5A997D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3476625"/>
            <a:ext cx="40481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F7410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F7410"/>
                </a:solidFill>
                <a:latin typeface="Arial"/>
                <a:ea typeface="Arial"/>
                <a:cs typeface="Arial"/>
              </a:rPr>
              <a:t>Wage rates rose 4.3%, close to sales growth of about 5%</a:t>
            </a:r>
          </a:p>
        </p:txBody>
      </p:sp>
    </p:spTree>
    <p:extLst>
      <p:ext uri="{BB962C8B-B14F-4D97-AF65-F5344CB8AC3E}">
        <p14:creationId xmlns:p14="http://schemas.microsoft.com/office/powerpoint/2010/main" val="22200194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01EAF32-B24C-4642-BD07-69469BBD4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FIELD UPDATES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37CC9E1-74D3-4D0B-80CE-90B235810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9715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410"/>
          </a:solidFill>
          <a:ln xmlns:a="http://schemas.openxmlformats.org/drawingml/2006/main" w="0">
            <a:noFill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93b92910ea4a9f"/>
          <a:stretch xmlns:a="http://schemas.openxmlformats.org/drawingml/2006/main"/>
        </p:blipFill>
        <p:spPr>
          <a:xfrm xmlns:a="http://schemas.openxmlformats.org/drawingml/2006/main">
            <a:off x="10706100" y="171450"/>
            <a:ext cx="685800" cy="10287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18D395D-7567-497F-8E5D-C5276CBB9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3143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SIPSTER RETAIL OPERATIONS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AAA1707-A8FB-4502-BBBD-78B069512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48425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750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20B0A01-F592-478B-935B-878C0547C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981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Verbal updates require two checks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3D2002-383B-45AE-BBC9-EF7B2257F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33625"/>
            <a:ext cx="4762500" cy="2333625"/>
          </a:xfrm>
          <a:prstGeom xmlns:a="http://schemas.openxmlformats.org/drawingml/2006/main" prst="roundRect">
            <a:avLst>
              <a:gd name="adj" fmla="val 40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D9"/>
            </a:solidFill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68D59D-3419-4839-85C2-782C85D90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33625"/>
            <a:ext cx="6667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410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E7A0E8-A027-45D2-89BD-9A7378542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505075"/>
            <a:ext cx="434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FF7410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7410"/>
                </a:solidFill>
                <a:latin typeface="Arial"/>
                <a:ea typeface="Arial"/>
                <a:cs typeface="Arial"/>
              </a:rPr>
              <a:t>CHECK 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99836E5-E9C0-4DB3-86B6-8F7E96EA5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857500"/>
            <a:ext cx="434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System confirmation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42D184-AB04-4895-9DAA-E571A71FC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457575"/>
            <a:ext cx="434340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Confirm the reported change in the roster, sales or training system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38DAD9F-6209-4498-BC1F-8F472CE13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333625"/>
            <a:ext cx="4762500" cy="2333625"/>
          </a:xfrm>
          <a:prstGeom xmlns:a="http://schemas.openxmlformats.org/drawingml/2006/main" prst="roundRect">
            <a:avLst>
              <a:gd name="adj" fmla="val 40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D9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A56B9C3-ECF4-4E76-9171-16DB019C9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333625"/>
            <a:ext cx="66675" cy="2333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7A78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8E2DB86-C52D-4322-BAB0-92043959E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505075"/>
            <a:ext cx="434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087A7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87A78"/>
                </a:solidFill>
                <a:latin typeface="Arial"/>
                <a:ea typeface="Arial"/>
                <a:cs typeface="Arial"/>
              </a:rPr>
              <a:t>CHECK 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60744FB-001F-4F48-B252-49DD4D98E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857500"/>
            <a:ext cx="434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Field spot check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D8A4CB-BAEE-4640-B432-C13D99238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457575"/>
            <a:ext cx="434340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Test the change at store level before closing the issue</a:t>
            </a:r>
          </a:p>
        </p:txBody>
      </p:sp>
    </p:spTree>
    <p:extLst>
      <p:ext uri="{BB962C8B-B14F-4D97-AF65-F5344CB8AC3E}">
        <p14:creationId xmlns:p14="http://schemas.microsoft.com/office/powerpoint/2010/main" val="155560574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2233DF-762E-438C-80C9-7C318FBFB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ACTIONS AND OWNERS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EF4E81-E780-4A42-A6C9-F7F93BEC7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9715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410"/>
          </a:solidFill>
          <a:ln xmlns:a="http://schemas.openxmlformats.org/drawingml/2006/main" w="0">
            <a:noFill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f70033f2e24b12"/>
          <a:stretch xmlns:a="http://schemas.openxmlformats.org/drawingml/2006/main"/>
        </p:blipFill>
        <p:spPr>
          <a:xfrm xmlns:a="http://schemas.openxmlformats.org/drawingml/2006/main">
            <a:off x="10706100" y="171450"/>
            <a:ext cx="685800" cy="10287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A0836D8-C87C-4790-9EBC-574A9FAC0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3143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00343C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00343C"/>
                </a:solidFill>
                <a:latin typeface="Arial"/>
                <a:ea typeface="Arial"/>
                <a:cs typeface="Arial"/>
              </a:rPr>
              <a:t>SIPSTER RETAIL OPERATIONS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B0C44C1-357D-48ED-97AA-3FD107AFC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48425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750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C3878EE-7F11-4B26-A6D9-A644877FA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981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Area 6 and training need separate owners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0DB19B-9D10-4596-9B6F-31221D325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238375"/>
            <a:ext cx="4762500" cy="2619375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D9"/>
            </a:solidFill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C265831-9259-44D8-91A4-FB4726FDE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238375"/>
            <a:ext cx="66675" cy="2619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4B43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B8D18A7-A529-43D3-A1CC-2514069EF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409825"/>
            <a:ext cx="434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D94B43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94B43"/>
                </a:solidFill>
                <a:latin typeface="Arial"/>
                <a:ea typeface="Arial"/>
                <a:cs typeface="Arial"/>
              </a:rPr>
              <a:t>AREA 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365CD62-6474-49E1-9A6F-DD91E9039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762250"/>
            <a:ext cx="434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Roster action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77391B8-171B-4A03-B1C3-256B1F883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362325"/>
            <a:ext cx="4343400" cy="1362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Written confirmation across all fifteen stores this week. Complete a spot check in three weeks.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D6A124D-C0A0-431E-A74D-4B8C42B42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238375"/>
            <a:ext cx="4762500" cy="2619375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DD9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2063D81-9066-4F99-81D5-6A96EA051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238375"/>
            <a:ext cx="66675" cy="2619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410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793A244-0173-4A39-81C0-91880A36A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409825"/>
            <a:ext cx="434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FF7410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7410"/>
                </a:solidFill>
                <a:latin typeface="Arial"/>
                <a:ea typeface="Arial"/>
                <a:cs typeface="Arial"/>
              </a:rPr>
              <a:t>TRAINING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4E6C721-6BA5-4893-9ACC-FBBC6E4AE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762250"/>
            <a:ext cx="434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83034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183034"/>
                </a:solidFill>
                <a:latin typeface="Arial"/>
                <a:ea typeface="Arial"/>
                <a:cs typeface="Arial"/>
              </a:rPr>
              <a:t>Root-cause review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38D5CFA-659D-4218-BED9-792CB65E9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362325"/>
            <a:ext cx="4343400" cy="1362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E7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E6E70"/>
                </a:solidFill>
                <a:latin typeface="Arial"/>
                <a:ea typeface="Arial"/>
                <a:cs typeface="Arial"/>
              </a:rPr>
              <a:t>Establish why the same fourteen stores lost completion and how turnover contributes.</a:t>
            </a:r>
          </a:p>
        </p:txBody>
      </p:sp>
    </p:spTree>
    <p:extLst>
      <p:ext uri="{BB962C8B-B14F-4D97-AF65-F5344CB8AC3E}">
        <p14:creationId xmlns:p14="http://schemas.microsoft.com/office/powerpoint/2010/main" val="136772863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2026-09-05T04:20:27.6330000Z</dcterms:created>
  <dcterms:modified xsi:type="dcterms:W3CDTF">2026-09-05T04:20:27.6330000Z</dcterms:modified>
</coreProperties>
</file>